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561" r:id="rId2"/>
    <p:sldId id="562" r:id="rId3"/>
    <p:sldId id="264" r:id="rId4"/>
    <p:sldId id="267" r:id="rId5"/>
    <p:sldId id="560" r:id="rId6"/>
    <p:sldId id="283" r:id="rId7"/>
    <p:sldId id="258" r:id="rId8"/>
    <p:sldId id="563" r:id="rId9"/>
    <p:sldId id="260" r:id="rId10"/>
    <p:sldId id="261" r:id="rId11"/>
    <p:sldId id="262" r:id="rId12"/>
    <p:sldId id="263" r:id="rId13"/>
    <p:sldId id="278" r:id="rId14"/>
    <p:sldId id="279" r:id="rId15"/>
    <p:sldId id="282" r:id="rId16"/>
    <p:sldId id="284"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2" id="{5ED64644-5B49-4185-BF4C-E9B12AD64838}">
          <p14:sldIdLst>
            <p14:sldId id="561"/>
            <p14:sldId id="562"/>
            <p14:sldId id="264"/>
            <p14:sldId id="267"/>
            <p14:sldId id="560"/>
            <p14:sldId id="283"/>
            <p14:sldId id="258"/>
            <p14:sldId id="563"/>
            <p14:sldId id="260"/>
            <p14:sldId id="261"/>
            <p14:sldId id="262"/>
            <p14:sldId id="263"/>
            <p14:sldId id="278"/>
            <p14:sldId id="279"/>
            <p14:sldId id="282"/>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9" autoAdjust="0"/>
    <p:restoredTop sz="65371" autoAdjust="0"/>
  </p:normalViewPr>
  <p:slideViewPr>
    <p:cSldViewPr snapToGrid="0">
      <p:cViewPr varScale="1">
        <p:scale>
          <a:sx n="33" d="100"/>
          <a:sy n="33" d="100"/>
        </p:scale>
        <p:origin x="600" y="60"/>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417419B-8375-405D-B29A-F4000C9CEF75}"/>
    <pc:docChg chg="delSld delSection modSection">
      <pc:chgData name="Mitchell Wand" userId="de9b44c55c049659" providerId="LiveId" clId="{E417419B-8375-405D-B29A-F4000C9CEF75}" dt="2023-02-06T19:22:56.359" v="1" actId="18676"/>
      <pc:docMkLst>
        <pc:docMk/>
      </pc:docMkLst>
      <pc:sldChg chg="del">
        <pc:chgData name="Mitchell Wand" userId="de9b44c55c049659" providerId="LiveId" clId="{E417419B-8375-405D-B29A-F4000C9CEF75}" dt="2023-02-06T19:22:44.648" v="0" actId="18676"/>
        <pc:sldMkLst>
          <pc:docMk/>
          <pc:sldMk cId="0" sldId="256"/>
        </pc:sldMkLst>
      </pc:sldChg>
      <pc:sldChg chg="del">
        <pc:chgData name="Mitchell Wand" userId="de9b44c55c049659" providerId="LiveId" clId="{E417419B-8375-405D-B29A-F4000C9CEF75}" dt="2023-02-06T19:22:44.648" v="0" actId="18676"/>
        <pc:sldMkLst>
          <pc:docMk/>
          <pc:sldMk cId="0" sldId="257"/>
        </pc:sldMkLst>
      </pc:sldChg>
      <pc:sldChg chg="del">
        <pc:chgData name="Mitchell Wand" userId="de9b44c55c049659" providerId="LiveId" clId="{E417419B-8375-405D-B29A-F4000C9CEF75}" dt="2023-02-06T19:22:56.359" v="1" actId="18676"/>
        <pc:sldMkLst>
          <pc:docMk/>
          <pc:sldMk cId="0" sldId="265"/>
        </pc:sldMkLst>
      </pc:sldChg>
      <pc:sldChg chg="del">
        <pc:chgData name="Mitchell Wand" userId="de9b44c55c049659" providerId="LiveId" clId="{E417419B-8375-405D-B29A-F4000C9CEF75}" dt="2023-02-06T19:22:56.359" v="1" actId="18676"/>
        <pc:sldMkLst>
          <pc:docMk/>
          <pc:sldMk cId="0" sldId="266"/>
        </pc:sldMkLst>
      </pc:sldChg>
      <pc:sldChg chg="del">
        <pc:chgData name="Mitchell Wand" userId="de9b44c55c049659" providerId="LiveId" clId="{E417419B-8375-405D-B29A-F4000C9CEF75}" dt="2023-02-06T19:22:56.359" v="1" actId="18676"/>
        <pc:sldMkLst>
          <pc:docMk/>
          <pc:sldMk cId="0" sldId="268"/>
        </pc:sldMkLst>
      </pc:sldChg>
      <pc:sldChg chg="del">
        <pc:chgData name="Mitchell Wand" userId="de9b44c55c049659" providerId="LiveId" clId="{E417419B-8375-405D-B29A-F4000C9CEF75}" dt="2023-02-06T19:22:56.359" v="1" actId="18676"/>
        <pc:sldMkLst>
          <pc:docMk/>
          <pc:sldMk cId="0" sldId="269"/>
        </pc:sldMkLst>
      </pc:sldChg>
      <pc:sldChg chg="del">
        <pc:chgData name="Mitchell Wand" userId="de9b44c55c049659" providerId="LiveId" clId="{E417419B-8375-405D-B29A-F4000C9CEF75}" dt="2023-02-06T19:22:56.359" v="1" actId="18676"/>
        <pc:sldMkLst>
          <pc:docMk/>
          <pc:sldMk cId="0" sldId="270"/>
        </pc:sldMkLst>
      </pc:sldChg>
      <pc:sldChg chg="del">
        <pc:chgData name="Mitchell Wand" userId="de9b44c55c049659" providerId="LiveId" clId="{E417419B-8375-405D-B29A-F4000C9CEF75}" dt="2023-02-06T19:22:56.359" v="1" actId="18676"/>
        <pc:sldMkLst>
          <pc:docMk/>
          <pc:sldMk cId="0" sldId="271"/>
        </pc:sldMkLst>
      </pc:sldChg>
      <pc:sldChg chg="del">
        <pc:chgData name="Mitchell Wand" userId="de9b44c55c049659" providerId="LiveId" clId="{E417419B-8375-405D-B29A-F4000C9CEF75}" dt="2023-02-06T19:22:56.359" v="1" actId="18676"/>
        <pc:sldMkLst>
          <pc:docMk/>
          <pc:sldMk cId="0" sldId="272"/>
        </pc:sldMkLst>
      </pc:sldChg>
      <pc:sldChg chg="del">
        <pc:chgData name="Mitchell Wand" userId="de9b44c55c049659" providerId="LiveId" clId="{E417419B-8375-405D-B29A-F4000C9CEF75}" dt="2023-02-06T19:22:56.359" v="1" actId="18676"/>
        <pc:sldMkLst>
          <pc:docMk/>
          <pc:sldMk cId="0" sldId="273"/>
        </pc:sldMkLst>
      </pc:sldChg>
      <pc:sldChg chg="del">
        <pc:chgData name="Mitchell Wand" userId="de9b44c55c049659" providerId="LiveId" clId="{E417419B-8375-405D-B29A-F4000C9CEF75}" dt="2023-02-06T19:22:56.359" v="1" actId="18676"/>
        <pc:sldMkLst>
          <pc:docMk/>
          <pc:sldMk cId="0" sldId="274"/>
        </pc:sldMkLst>
      </pc:sldChg>
      <pc:sldChg chg="del">
        <pc:chgData name="Mitchell Wand" userId="de9b44c55c049659" providerId="LiveId" clId="{E417419B-8375-405D-B29A-F4000C9CEF75}" dt="2023-02-06T19:22:56.359" v="1" actId="18676"/>
        <pc:sldMkLst>
          <pc:docMk/>
          <pc:sldMk cId="0" sldId="275"/>
        </pc:sldMkLst>
      </pc:sldChg>
      <pc:sldChg chg="del">
        <pc:chgData name="Mitchell Wand" userId="de9b44c55c049659" providerId="LiveId" clId="{E417419B-8375-405D-B29A-F4000C9CEF75}" dt="2023-02-06T19:22:44.648" v="0" actId="18676"/>
        <pc:sldMkLst>
          <pc:docMk/>
          <pc:sldMk cId="423050194" sldId="290"/>
        </pc:sldMkLst>
      </pc:sldChg>
      <pc:sldChg chg="del">
        <pc:chgData name="Mitchell Wand" userId="de9b44c55c049659" providerId="LiveId" clId="{E417419B-8375-405D-B29A-F4000C9CEF75}" dt="2023-02-06T19:22:44.648" v="0" actId="18676"/>
        <pc:sldMkLst>
          <pc:docMk/>
          <pc:sldMk cId="828842526" sldId="293"/>
        </pc:sldMkLst>
      </pc:sldChg>
      <pc:sldChg chg="del">
        <pc:chgData name="Mitchell Wand" userId="de9b44c55c049659" providerId="LiveId" clId="{E417419B-8375-405D-B29A-F4000C9CEF75}" dt="2023-02-06T19:22:44.648" v="0" actId="18676"/>
        <pc:sldMkLst>
          <pc:docMk/>
          <pc:sldMk cId="25375567" sldId="294"/>
        </pc:sldMkLst>
      </pc:sldChg>
      <pc:sldChg chg="del">
        <pc:chgData name="Mitchell Wand" userId="de9b44c55c049659" providerId="LiveId" clId="{E417419B-8375-405D-B29A-F4000C9CEF75}" dt="2023-02-06T19:22:44.648" v="0" actId="18676"/>
        <pc:sldMkLst>
          <pc:docMk/>
          <pc:sldMk cId="1589682497" sldId="295"/>
        </pc:sldMkLst>
      </pc:sldChg>
      <pc:sldChg chg="del">
        <pc:chgData name="Mitchell Wand" userId="de9b44c55c049659" providerId="LiveId" clId="{E417419B-8375-405D-B29A-F4000C9CEF75}" dt="2023-02-06T19:22:44.648" v="0" actId="18676"/>
        <pc:sldMkLst>
          <pc:docMk/>
          <pc:sldMk cId="2193549735" sldId="297"/>
        </pc:sldMkLst>
      </pc:sldChg>
      <pc:sldChg chg="del">
        <pc:chgData name="Mitchell Wand" userId="de9b44c55c049659" providerId="LiveId" clId="{E417419B-8375-405D-B29A-F4000C9CEF75}" dt="2023-02-06T19:22:44.648" v="0" actId="18676"/>
        <pc:sldMkLst>
          <pc:docMk/>
          <pc:sldMk cId="1107362201" sldId="299"/>
        </pc:sldMkLst>
      </pc:sldChg>
      <pc:sldChg chg="del">
        <pc:chgData name="Mitchell Wand" userId="de9b44c55c049659" providerId="LiveId" clId="{E417419B-8375-405D-B29A-F4000C9CEF75}" dt="2023-02-06T19:22:44.648" v="0" actId="18676"/>
        <pc:sldMkLst>
          <pc:docMk/>
          <pc:sldMk cId="3754954376" sldId="537"/>
        </pc:sldMkLst>
      </pc:sldChg>
      <pc:sldChg chg="del">
        <pc:chgData name="Mitchell Wand" userId="de9b44c55c049659" providerId="LiveId" clId="{E417419B-8375-405D-B29A-F4000C9CEF75}" dt="2023-02-06T19:22:44.648" v="0" actId="18676"/>
        <pc:sldMkLst>
          <pc:docMk/>
          <pc:sldMk cId="3647141193" sldId="539"/>
        </pc:sldMkLst>
      </pc:sldChg>
      <pc:sldChg chg="del">
        <pc:chgData name="Mitchell Wand" userId="de9b44c55c049659" providerId="LiveId" clId="{E417419B-8375-405D-B29A-F4000C9CEF75}" dt="2023-02-06T19:22:44.648" v="0" actId="18676"/>
        <pc:sldMkLst>
          <pc:docMk/>
          <pc:sldMk cId="355377634" sldId="543"/>
        </pc:sldMkLst>
      </pc:sldChg>
      <pc:sldChg chg="del">
        <pc:chgData name="Mitchell Wand" userId="de9b44c55c049659" providerId="LiveId" clId="{E417419B-8375-405D-B29A-F4000C9CEF75}" dt="2023-02-06T19:22:44.648" v="0" actId="18676"/>
        <pc:sldMkLst>
          <pc:docMk/>
          <pc:sldMk cId="3095459657" sldId="544"/>
        </pc:sldMkLst>
      </pc:sldChg>
      <pc:sldChg chg="del">
        <pc:chgData name="Mitchell Wand" userId="de9b44c55c049659" providerId="LiveId" clId="{E417419B-8375-405D-B29A-F4000C9CEF75}" dt="2023-02-06T19:22:44.648" v="0" actId="18676"/>
        <pc:sldMkLst>
          <pc:docMk/>
          <pc:sldMk cId="2306036306" sldId="546"/>
        </pc:sldMkLst>
      </pc:sldChg>
      <pc:sldChg chg="del">
        <pc:chgData name="Mitchell Wand" userId="de9b44c55c049659" providerId="LiveId" clId="{E417419B-8375-405D-B29A-F4000C9CEF75}" dt="2023-02-06T19:22:44.648" v="0" actId="18676"/>
        <pc:sldMkLst>
          <pc:docMk/>
          <pc:sldMk cId="482260618" sldId="547"/>
        </pc:sldMkLst>
      </pc:sldChg>
      <pc:sldChg chg="del">
        <pc:chgData name="Mitchell Wand" userId="de9b44c55c049659" providerId="LiveId" clId="{E417419B-8375-405D-B29A-F4000C9CEF75}" dt="2023-02-06T19:22:44.648" v="0" actId="18676"/>
        <pc:sldMkLst>
          <pc:docMk/>
          <pc:sldMk cId="4107711223" sldId="549"/>
        </pc:sldMkLst>
      </pc:sldChg>
      <pc:sldChg chg="del">
        <pc:chgData name="Mitchell Wand" userId="de9b44c55c049659" providerId="LiveId" clId="{E417419B-8375-405D-B29A-F4000C9CEF75}" dt="2023-02-06T19:22:44.648" v="0" actId="18676"/>
        <pc:sldMkLst>
          <pc:docMk/>
          <pc:sldMk cId="3100869044" sldId="550"/>
        </pc:sldMkLst>
      </pc:sldChg>
      <pc:sldChg chg="del">
        <pc:chgData name="Mitchell Wand" userId="de9b44c55c049659" providerId="LiveId" clId="{E417419B-8375-405D-B29A-F4000C9CEF75}" dt="2023-02-06T19:22:44.648" v="0" actId="18676"/>
        <pc:sldMkLst>
          <pc:docMk/>
          <pc:sldMk cId="506626303" sldId="551"/>
        </pc:sldMkLst>
      </pc:sldChg>
      <pc:sldChg chg="del">
        <pc:chgData name="Mitchell Wand" userId="de9b44c55c049659" providerId="LiveId" clId="{E417419B-8375-405D-B29A-F4000C9CEF75}" dt="2023-02-06T19:22:44.648" v="0" actId="18676"/>
        <pc:sldMkLst>
          <pc:docMk/>
          <pc:sldMk cId="1920501493" sldId="552"/>
        </pc:sldMkLst>
      </pc:sldChg>
      <pc:sldChg chg="del">
        <pc:chgData name="Mitchell Wand" userId="de9b44c55c049659" providerId="LiveId" clId="{E417419B-8375-405D-B29A-F4000C9CEF75}" dt="2023-02-06T19:22:44.648" v="0" actId="18676"/>
        <pc:sldMkLst>
          <pc:docMk/>
          <pc:sldMk cId="1948311066" sldId="553"/>
        </pc:sldMkLst>
      </pc:sldChg>
      <pc:sldChg chg="del">
        <pc:chgData name="Mitchell Wand" userId="de9b44c55c049659" providerId="LiveId" clId="{E417419B-8375-405D-B29A-F4000C9CEF75}" dt="2023-02-06T19:22:44.648" v="0" actId="18676"/>
        <pc:sldMkLst>
          <pc:docMk/>
          <pc:sldMk cId="4053349592" sldId="554"/>
        </pc:sldMkLst>
      </pc:sldChg>
      <pc:sldChg chg="del">
        <pc:chgData name="Mitchell Wand" userId="de9b44c55c049659" providerId="LiveId" clId="{E417419B-8375-405D-B29A-F4000C9CEF75}" dt="2023-02-06T19:22:44.648" v="0" actId="18676"/>
        <pc:sldMkLst>
          <pc:docMk/>
          <pc:sldMk cId="2712464891" sldId="555"/>
        </pc:sldMkLst>
      </pc:sldChg>
      <pc:sldChg chg="del">
        <pc:chgData name="Mitchell Wand" userId="de9b44c55c049659" providerId="LiveId" clId="{E417419B-8375-405D-B29A-F4000C9CEF75}" dt="2023-02-06T19:22:44.648" v="0" actId="18676"/>
        <pc:sldMkLst>
          <pc:docMk/>
          <pc:sldMk cId="883808470" sldId="556"/>
        </pc:sldMkLst>
      </pc:sldChg>
      <pc:sldChg chg="del">
        <pc:chgData name="Mitchell Wand" userId="de9b44c55c049659" providerId="LiveId" clId="{E417419B-8375-405D-B29A-F4000C9CEF75}" dt="2023-02-06T19:22:44.648" v="0" actId="18676"/>
        <pc:sldMkLst>
          <pc:docMk/>
          <pc:sldMk cId="287721841" sldId="557"/>
        </pc:sldMkLst>
      </pc:sldChg>
      <pc:sldChg chg="del">
        <pc:chgData name="Mitchell Wand" userId="de9b44c55c049659" providerId="LiveId" clId="{E417419B-8375-405D-B29A-F4000C9CEF75}" dt="2023-02-06T19:22:44.648" v="0" actId="18676"/>
        <pc:sldMkLst>
          <pc:docMk/>
          <pc:sldMk cId="2046602884" sldId="558"/>
        </pc:sldMkLst>
      </pc:sldChg>
      <pc:sldChg chg="del">
        <pc:chgData name="Mitchell Wand" userId="de9b44c55c049659" providerId="LiveId" clId="{E417419B-8375-405D-B29A-F4000C9CEF75}" dt="2023-02-06T19:22:44.648" v="0" actId="18676"/>
        <pc:sldMkLst>
          <pc:docMk/>
          <pc:sldMk cId="1439946236" sldId="559"/>
        </pc:sldMkLst>
      </pc:sldChg>
      <pc:sldMasterChg chg="delSldLayout">
        <pc:chgData name="Mitchell Wand" userId="de9b44c55c049659" providerId="LiveId" clId="{E417419B-8375-405D-B29A-F4000C9CEF75}" dt="2023-02-06T19:22:44.648" v="0" actId="18676"/>
        <pc:sldMasterMkLst>
          <pc:docMk/>
          <pc:sldMasterMk cId="0" sldId="2147483648"/>
        </pc:sldMasterMkLst>
        <pc:sldLayoutChg chg="del">
          <pc:chgData name="Mitchell Wand" userId="de9b44c55c049659" providerId="LiveId" clId="{E417419B-8375-405D-B29A-F4000C9CEF75}" dt="2023-02-06T19:22:44.648" v="0" actId="18676"/>
          <pc:sldLayoutMkLst>
            <pc:docMk/>
            <pc:sldMasterMk cId="0" sldId="2147483648"/>
            <pc:sldLayoutMk cId="2468566499" sldId="2147483662"/>
          </pc:sldLayoutMkLst>
        </pc:sldLayoutChg>
      </pc:sldMasterChg>
    </pc:docChg>
  </pc:docChgLst>
  <pc:docChgLst>
    <pc:chgData name="Mitchell Wand" userId="de9b44c55c049659" providerId="LiveId" clId="{B0ACDFE4-187E-4F41-B559-6BB37EC8A34E}"/>
    <pc:docChg chg="modSld">
      <pc:chgData name="Mitchell Wand" userId="de9b44c55c049659" providerId="LiveId" clId="{B0ACDFE4-187E-4F41-B559-6BB37EC8A34E}" dt="2023-09-24T14:36:14.496" v="219" actId="20577"/>
      <pc:docMkLst>
        <pc:docMk/>
      </pc:docMkLst>
      <pc:sldChg chg="modNotesTx">
        <pc:chgData name="Mitchell Wand" userId="de9b44c55c049659" providerId="LiveId" clId="{B0ACDFE4-187E-4F41-B559-6BB37EC8A34E}" dt="2023-09-24T14:34:37.716" v="202" actId="20577"/>
        <pc:sldMkLst>
          <pc:docMk/>
          <pc:sldMk cId="1598029701" sldId="560"/>
        </pc:sldMkLst>
      </pc:sldChg>
      <pc:sldChg chg="modSp mod">
        <pc:chgData name="Mitchell Wand" userId="de9b44c55c049659" providerId="LiveId" clId="{B0ACDFE4-187E-4F41-B559-6BB37EC8A34E}" dt="2023-09-24T14:24:45.655" v="0" actId="20577"/>
        <pc:sldMkLst>
          <pc:docMk/>
          <pc:sldMk cId="410057537" sldId="561"/>
        </pc:sldMkLst>
        <pc:spChg chg="mod">
          <ac:chgData name="Mitchell Wand" userId="de9b44c55c049659" providerId="LiveId" clId="{B0ACDFE4-187E-4F41-B559-6BB37EC8A34E}" dt="2023-09-24T14:24:45.655" v="0" actId="20577"/>
          <ac:spMkLst>
            <pc:docMk/>
            <pc:sldMk cId="410057537" sldId="561"/>
            <ac:spMk id="137" creationId="{00000000-0000-0000-0000-000000000000}"/>
          </ac:spMkLst>
        </pc:spChg>
      </pc:sldChg>
      <pc:sldChg chg="modNotesTx">
        <pc:chgData name="Mitchell Wand" userId="de9b44c55c049659" providerId="LiveId" clId="{B0ACDFE4-187E-4F41-B559-6BB37EC8A34E}" dt="2023-09-24T14:36:14.496" v="219" actId="20577"/>
        <pc:sldMkLst>
          <pc:docMk/>
          <pc:sldMk cId="2901383571" sldId="563"/>
        </pc:sldMkLst>
      </pc:sld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chgInfo>
</file>

<file path=ppt/media/image1.png>
</file>

<file path=ppt/media/image2.png>
</file>

<file path=ppt/media/image3.png>
</file>

<file path=ppt/media/image4.png>
</file>

<file path=ppt/media/image5.png>
</file>

<file path=ppt/media/image6.png>
</file>

<file path=ppt/media/image7.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noRot="1" noChangeAspect="1"/>
          </p:cNvSpPr>
          <p:nvPr>
            <p:ph type="sldImg"/>
          </p:nvPr>
        </p:nvSpPr>
        <p:spPr>
          <a:xfrm>
            <a:off x="381000" y="685800"/>
            <a:ext cx="6096000" cy="3429000"/>
          </a:xfrm>
          <a:prstGeom prst="rect">
            <a:avLst/>
          </a:prstGeom>
        </p:spPr>
        <p:txBody>
          <a:bodyPr/>
          <a:lstStyle/>
          <a:p>
            <a:endParaRPr/>
          </a:p>
        </p:txBody>
      </p:sp>
      <p:sp>
        <p:nvSpPr>
          <p:cNvPr id="252" name="Shape 252"/>
          <p:cNvSpPr>
            <a:spLocks noGrp="1"/>
          </p:cNvSpPr>
          <p:nvPr>
            <p:ph type="body" sz="quarter" idx="1"/>
          </p:nvPr>
        </p:nvSpPr>
        <p:spPr>
          <a:prstGeom prst="rect">
            <a:avLst/>
          </a:prstGeom>
        </p:spPr>
        <p:txBody>
          <a:bodyPr/>
          <a:lstStyle>
            <a:lvl1pPr defTabSz="914400">
              <a:defRPr sz="1200"/>
            </a:lvl1pPr>
          </a:lstStyle>
          <a:p>
            <a:r>
              <a:rPr lang="en-US" dirty="0"/>
              <a:t>Let’s talk about some of the </a:t>
            </a:r>
            <a:r>
              <a:rPr lang="en-US" b="1" dirty="0"/>
              <a:t>complexities</a:t>
            </a:r>
            <a:r>
              <a:rPr lang="en-US" dirty="0"/>
              <a:t> of larger systems</a:t>
            </a:r>
          </a:p>
          <a:p>
            <a:r>
              <a:rPr dirty="0"/>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Test doubles are used in </a:t>
            </a:r>
            <a:r>
              <a:rPr lang="en-US" b="1" dirty="0"/>
              <a:t>many situations</a:t>
            </a:r>
            <a:r>
              <a:rPr lang="en-US" dirty="0"/>
              <a:t>!</a:t>
            </a:r>
          </a:p>
        </p:txBody>
      </p:sp>
    </p:spTree>
    <p:extLst>
      <p:ext uri="{BB962C8B-B14F-4D97-AF65-F5344CB8AC3E}">
        <p14:creationId xmlns:p14="http://schemas.microsoft.com/office/powerpoint/2010/main" val="2392631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xfrm>
            <a:off x="381000" y="685800"/>
            <a:ext cx="6096000" cy="3429000"/>
          </a:xfrm>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p>
            <a:pPr defTabSz="914400">
              <a:defRPr sz="1200" b="1"/>
            </a:pPr>
            <a:r>
              <a:rPr dirty="0"/>
              <a:t>Fake</a:t>
            </a:r>
            <a:r>
              <a:rPr b="0" dirty="0"/>
              <a:t> objects actually have working implementations, but usually take some shortcut which makes them not suitable for production (an in memory database is a good example).</a:t>
            </a:r>
          </a:p>
          <a:p>
            <a:pPr defTabSz="914400">
              <a:defRPr sz="1200"/>
            </a:pPr>
            <a:r>
              <a:rPr dirty="0"/>
              <a:t>A fake is a simpler implementation of real objects.</a:t>
            </a:r>
            <a:r>
              <a:rPr lang="en-US" dirty="0"/>
              <a:t>  For example, our transcript databases are fakes-- they are a simple implementation of a "real" database, which might be external, etc.</a:t>
            </a:r>
          </a:p>
          <a:p>
            <a:pPr defTabSz="914400">
              <a:defRPr sz="1200"/>
            </a:pPr>
            <a:endParaRPr dirty="0"/>
          </a:p>
        </p:txBody>
      </p:sp>
    </p:spTree>
    <p:extLst>
      <p:ext uri="{BB962C8B-B14F-4D97-AF65-F5344CB8AC3E}">
        <p14:creationId xmlns:p14="http://schemas.microsoft.com/office/powerpoint/2010/main" val="3414421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endParaRPr dirty="0"/>
          </a:p>
        </p:txBody>
      </p:sp>
    </p:spTree>
    <p:extLst>
      <p:ext uri="{BB962C8B-B14F-4D97-AF65-F5344CB8AC3E}">
        <p14:creationId xmlns:p14="http://schemas.microsoft.com/office/powerpoint/2010/main" val="2318208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a:t>
            </a:r>
            <a:r>
              <a:rPr lang="en-US"/>
              <a:t>our SUT </a:t>
            </a:r>
            <a:r>
              <a:rPr lang="en-US" dirty="0"/>
              <a:t>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  </a:t>
            </a:r>
          </a:p>
        </p:txBody>
      </p:sp>
    </p:spTree>
    <p:extLst>
      <p:ext uri="{BB962C8B-B14F-4D97-AF65-F5344CB8AC3E}">
        <p14:creationId xmlns:p14="http://schemas.microsoft.com/office/powerpoint/2010/main" val="1381968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normAutofit/>
          </a:bodyPr>
          <a:lstStyle/>
          <a:p>
            <a:r>
              <a:rPr dirty="0"/>
              <a:t>CS 4530: Fundamentals of Software Engineering</a:t>
            </a:r>
            <a:br>
              <a:rPr dirty="0"/>
            </a:br>
            <a:br>
              <a:rPr dirty="0"/>
            </a:br>
            <a:r>
              <a:rPr dirty="0"/>
              <a:t>Module 12</a:t>
            </a:r>
            <a:r>
              <a:rPr lang="en-US" dirty="0"/>
              <a:t>.2:</a:t>
            </a:r>
            <a:r>
              <a:rPr dirty="0"/>
              <a:t> </a:t>
            </a:r>
            <a:r>
              <a:rPr lang="en-US" dirty="0"/>
              <a:t>Beyond Unit Testing</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rPr dirty="0"/>
              <a:t>© 202</a:t>
            </a:r>
            <a:r>
              <a:rPr lang="en-US" dirty="0"/>
              <a:t>3</a:t>
            </a:r>
            <a:r>
              <a:rPr dirty="0"/>
              <a:t> Released under the </a:t>
            </a:r>
            <a:r>
              <a:rPr u="sng" dirty="0">
                <a:solidFill>
                  <a:srgbClr val="0563C1"/>
                </a:solidFill>
                <a:uFill>
                  <a:solidFill>
                    <a:srgbClr val="0563C1"/>
                  </a:solidFill>
                </a:uFill>
                <a:hlinkClick r:id="rId2"/>
              </a:rPr>
              <a:t>CC BY-SA</a:t>
            </a:r>
            <a:r>
              <a:rPr dirty="0"/>
              <a:t> license</a:t>
            </a:r>
          </a:p>
        </p:txBody>
      </p:sp>
    </p:spTree>
    <p:extLst>
      <p:ext uri="{BB962C8B-B14F-4D97-AF65-F5344CB8AC3E}">
        <p14:creationId xmlns:p14="http://schemas.microsoft.com/office/powerpoint/2010/main" val="41005753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10</a:t>
            </a:fld>
            <a:endParaRPr/>
          </a:p>
        </p:txBody>
      </p:sp>
      <p:grpSp>
        <p:nvGrpSpPr>
          <p:cNvPr id="2" name="Group 1">
            <a:extLst>
              <a:ext uri="{FF2B5EF4-FFF2-40B4-BE49-F238E27FC236}">
                <a16:creationId xmlns:a16="http://schemas.microsoft.com/office/drawing/2014/main" id="{2AC5570C-33A3-83A5-7924-11FA77A4EAD2}"/>
              </a:ext>
            </a:extLst>
          </p:cNvPr>
          <p:cNvGrpSpPr/>
          <p:nvPr/>
        </p:nvGrpSpPr>
        <p:grpSpPr>
          <a:xfrm>
            <a:off x="6247760" y="2848551"/>
            <a:ext cx="16459840" cy="5054397"/>
            <a:chOff x="3950277" y="4912086"/>
            <a:chExt cx="16459840" cy="5054397"/>
          </a:xfrm>
        </p:grpSpPr>
        <p:sp>
          <p:nvSpPr>
            <p:cNvPr id="20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4" name="Rectangle"/>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5" name="Rectangle"/>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6" name="Rectangle"/>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9"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12" name="Group"/>
            <p:cNvGrpSpPr/>
            <p:nvPr/>
          </p:nvGrpSpPr>
          <p:grpSpPr>
            <a:xfrm>
              <a:off x="13269994" y="7309691"/>
              <a:ext cx="3010508" cy="1683282"/>
              <a:chOff x="0" y="0"/>
              <a:chExt cx="3010507" cy="1683281"/>
            </a:xfrm>
          </p:grpSpPr>
          <p:sp>
            <p:nvSpPr>
              <p:cNvPr id="21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1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15" name="Group"/>
            <p:cNvGrpSpPr/>
            <p:nvPr/>
          </p:nvGrpSpPr>
          <p:grpSpPr>
            <a:xfrm>
              <a:off x="18313331" y="7406262"/>
              <a:ext cx="826630" cy="1074873"/>
              <a:chOff x="0" y="0"/>
              <a:chExt cx="826628" cy="1074872"/>
            </a:xfrm>
          </p:grpSpPr>
          <p:sp>
            <p:nvSpPr>
              <p:cNvPr id="21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1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16" name="Unit"/>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7" name="Integration"/>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20" name="Group"/>
            <p:cNvGrpSpPr/>
            <p:nvPr/>
          </p:nvGrpSpPr>
          <p:grpSpPr>
            <a:xfrm>
              <a:off x="8794953" y="8029721"/>
              <a:ext cx="3894726" cy="945158"/>
              <a:chOff x="0" y="0"/>
              <a:chExt cx="3894725" cy="945156"/>
            </a:xfrm>
          </p:grpSpPr>
          <p:sp>
            <p:nvSpPr>
              <p:cNvPr id="218"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19"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223" name="Group"/>
            <p:cNvGrpSpPr/>
            <p:nvPr/>
          </p:nvGrpSpPr>
          <p:grpSpPr>
            <a:xfrm>
              <a:off x="4205125" y="5682464"/>
              <a:ext cx="4561742" cy="3471243"/>
              <a:chOff x="0" y="0"/>
              <a:chExt cx="4561740" cy="3471242"/>
            </a:xfrm>
          </p:grpSpPr>
          <p:sp>
            <p:nvSpPr>
              <p:cNvPr id="221"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22"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224" name="“Small”"/>
            <p:cNvSpPr txBox="1"/>
            <p:nvPr/>
          </p:nvSpPr>
          <p:spPr>
            <a:xfrm>
              <a:off x="13144035" y="6813106"/>
              <a:ext cx="1102866"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225" name="“Medium”"/>
            <p:cNvSpPr txBox="1"/>
            <p:nvPr/>
          </p:nvSpPr>
          <p:spPr>
            <a:xfrm>
              <a:off x="8803841" y="6813106"/>
              <a:ext cx="1418657"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226" name="“Large”"/>
            <p:cNvSpPr txBox="1"/>
            <p:nvPr/>
          </p:nvSpPr>
          <p:spPr>
            <a:xfrm>
              <a:off x="4157748" y="4912086"/>
              <a:ext cx="1120500"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t>12</a:t>
            </a:fld>
            <a:endParaRPr/>
          </a:p>
        </p:txBody>
      </p:sp>
      <p:pic>
        <p:nvPicPr>
          <p:cNvPr id="241" name="Picture 5" descr="Picture 5"/>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2" name="Group 1">
            <a:extLst>
              <a:ext uri="{FF2B5EF4-FFF2-40B4-BE49-F238E27FC236}">
                <a16:creationId xmlns:a16="http://schemas.microsoft.com/office/drawing/2014/main" id="{3981E7DA-9D41-A7E1-E506-BE8F3D1294FA}"/>
              </a:ext>
            </a:extLst>
          </p:cNvPr>
          <p:cNvGrpSpPr/>
          <p:nvPr/>
        </p:nvGrpSpPr>
        <p:grpSpPr>
          <a:xfrm>
            <a:off x="11441835" y="4092730"/>
            <a:ext cx="8610091" cy="7315201"/>
            <a:chOff x="11441835" y="4092730"/>
            <a:chExt cx="8610091" cy="7315201"/>
          </a:xfrm>
        </p:grpSpPr>
        <p:pic>
          <p:nvPicPr>
            <p:cNvPr id="242" name="Picture 7" descr="Picture 7"/>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243" name="TextBox 9"/>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13</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14</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442" name="Image" descr="Image"/>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dirty="0"/>
              <a:t>Capture/</a:t>
            </a:r>
            <a:r>
              <a:rPr lang="en-US" dirty="0"/>
              <a:t>r</a:t>
            </a:r>
            <a:r>
              <a:rPr dirty="0"/>
              <a:t>eplay </a:t>
            </a:r>
            <a:r>
              <a:rPr lang="en-US" dirty="0"/>
              <a:t>can detect b</a:t>
            </a:r>
            <a:r>
              <a:rPr dirty="0"/>
              <a:t>reaking </a:t>
            </a:r>
            <a:r>
              <a:rPr lang="en-US" dirty="0"/>
              <a:t>c</a:t>
            </a:r>
            <a:r>
              <a:rPr dirty="0"/>
              <a:t>hanges</a:t>
            </a:r>
            <a:r>
              <a:rPr lang="en-US" dirty="0"/>
              <a:t> in API endpoints</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15</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Title 1"/>
          <p:cNvSpPr txBox="1">
            <a:spLocks noGrp="1"/>
          </p:cNvSpPr>
          <p:nvPr>
            <p:ph type="title"/>
          </p:nvPr>
        </p:nvSpPr>
        <p:spPr>
          <a:xfrm>
            <a:off x="1676400" y="36510"/>
            <a:ext cx="21031200" cy="2651126"/>
          </a:xfrm>
          <a:prstGeom prst="rect">
            <a:avLst/>
          </a:prstGeom>
        </p:spPr>
        <p:txBody>
          <a:bodyPr/>
          <a:lstStyle/>
          <a:p>
            <a:r>
              <a:t>Review: Learning Objectives for this Lesson</a:t>
            </a:r>
          </a:p>
        </p:txBody>
      </p:sp>
      <p:sp>
        <p:nvSpPr>
          <p:cNvPr id="487" name="Text Placeholder 2"/>
          <p:cNvSpPr txBox="1">
            <a:spLocks noGrp="1"/>
          </p:cNvSpPr>
          <p:nvPr>
            <p:ph type="body" idx="1"/>
          </p:nvPr>
        </p:nvSpPr>
        <p:spPr>
          <a:xfrm>
            <a:off x="1676400" y="3000320"/>
            <a:ext cx="19354800" cy="8702676"/>
          </a:xfrm>
          <a:prstGeom prst="rect">
            <a:avLst/>
          </a:prstGeom>
        </p:spPr>
        <p:txBody>
          <a:bodyPr/>
          <a:lstStyle/>
          <a:p>
            <a:r>
              <a:rPr dirty="0"/>
              <a:t>You should now be able to:</a:t>
            </a:r>
            <a:endParaRPr lang="en-US" dirty="0"/>
          </a:p>
          <a:p>
            <a:pPr lvl="1"/>
            <a:r>
              <a:rPr lang="en-US" dirty="0"/>
              <a:t>Explain why you might need tests that are larger than unit tests</a:t>
            </a:r>
          </a:p>
          <a:p>
            <a:pPr lvl="1"/>
            <a:r>
              <a:rPr lang="en-US" dirty="0"/>
              <a:t>Explain why you should or shouldn’t use a mock in conjunction with these larger tests.</a:t>
            </a:r>
          </a:p>
          <a:p>
            <a:pPr lvl="1"/>
            <a:r>
              <a:rPr lang="en-US" dirty="0"/>
              <a:t>Explain how large, deployed systems lead to additional testing challenges</a:t>
            </a:r>
          </a:p>
          <a:p>
            <a:endParaRPr dirty="0"/>
          </a:p>
        </p:txBody>
      </p:sp>
      <p:sp>
        <p:nvSpPr>
          <p:cNvPr id="4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16</a:t>
            </a:fld>
            <a:endParaRPr/>
          </a:p>
        </p:txBody>
      </p:sp>
    </p:spTree>
    <p:extLst>
      <p:ext uri="{BB962C8B-B14F-4D97-AF65-F5344CB8AC3E}">
        <p14:creationId xmlns:p14="http://schemas.microsoft.com/office/powerpoint/2010/main" val="343505050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endParaRPr lang="en-US" dirty="0"/>
          </a:p>
          <a:p>
            <a:pPr lvl="1"/>
            <a:r>
              <a:rPr lang="en-US" dirty="0"/>
              <a:t>Explain why you might need tests that are larger than unit tests</a:t>
            </a:r>
          </a:p>
          <a:p>
            <a:pPr lvl="1"/>
            <a:r>
              <a:rPr lang="en-US" dirty="0"/>
              <a:t>Explain why you should or shouldn’t use a mock in conjunction with these larger tests.</a:t>
            </a:r>
          </a:p>
          <a:p>
            <a:pPr lvl="1"/>
            <a:r>
              <a:rPr lang="en-US" dirty="0"/>
              <a:t>Explain how large, deployed systems lead to additional testing challenges</a:t>
            </a:r>
            <a:endParaRPr dirty="0"/>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extLst>
      <p:ext uri="{BB962C8B-B14F-4D97-AF65-F5344CB8AC3E}">
        <p14:creationId xmlns:p14="http://schemas.microsoft.com/office/powerpoint/2010/main" val="207775651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ectangle 2"/>
          <p:cNvSpPr txBox="1">
            <a:spLocks noGrp="1"/>
          </p:cNvSpPr>
          <p:nvPr>
            <p:ph type="body" idx="1"/>
          </p:nvPr>
        </p:nvSpPr>
        <p:spPr>
          <a:xfrm>
            <a:off x="1676400" y="3447184"/>
            <a:ext cx="20714045" cy="8702676"/>
          </a:xfrm>
          <a:prstGeom prst="rect">
            <a:avLst/>
          </a:prstGeom>
        </p:spPr>
        <p:txBody>
          <a:bodyPr>
            <a:normAutofit lnSpcReduction="10000"/>
          </a:bodyPr>
          <a:lstStyle/>
          <a:p>
            <a:pPr marL="388620" indent="-388620" defTabSz="1554480">
              <a:lnSpc>
                <a:spcPct val="81000"/>
              </a:lnSpc>
              <a:spcBef>
                <a:spcPts val="1700"/>
              </a:spcBef>
              <a:defRPr sz="4760"/>
            </a:pPr>
            <a:r>
              <a:rPr dirty="0"/>
              <a:t>Database component</a:t>
            </a:r>
          </a:p>
          <a:p>
            <a:pPr marL="777240" lvl="1" indent="-388620" defTabSz="1554480">
              <a:lnSpc>
                <a:spcPct val="81000"/>
              </a:lnSpc>
              <a:spcBef>
                <a:spcPts val="800"/>
              </a:spcBef>
              <a:defRPr sz="4080"/>
            </a:pPr>
            <a:r>
              <a:rPr dirty="0"/>
              <a:t>Contents may need to reflect/simulate real-world;</a:t>
            </a:r>
          </a:p>
          <a:p>
            <a:pPr marL="777240" lvl="1" indent="-388620" defTabSz="1554480">
              <a:lnSpc>
                <a:spcPct val="81000"/>
              </a:lnSpc>
              <a:spcBef>
                <a:spcPts val="800"/>
              </a:spcBef>
              <a:defRPr sz="4080"/>
            </a:pPr>
            <a:r>
              <a:rPr dirty="0"/>
              <a:t>Data may be expensive/proprietary/confidential.</a:t>
            </a:r>
          </a:p>
          <a:p>
            <a:pPr marL="388620" indent="-388620" defTabSz="1554480">
              <a:lnSpc>
                <a:spcPct val="81000"/>
              </a:lnSpc>
              <a:spcBef>
                <a:spcPts val="1700"/>
              </a:spcBef>
              <a:defRPr sz="4760"/>
            </a:pPr>
            <a:r>
              <a:rPr dirty="0"/>
              <a:t>Network connections</a:t>
            </a:r>
          </a:p>
          <a:p>
            <a:pPr marL="777240" lvl="1" indent="-388620" defTabSz="1554480">
              <a:lnSpc>
                <a:spcPct val="81000"/>
              </a:lnSpc>
              <a:spcBef>
                <a:spcPts val="800"/>
              </a:spcBef>
              <a:defRPr sz="4080"/>
            </a:pPr>
            <a:r>
              <a:rPr lang="en-US" dirty="0"/>
              <a:t>"</a:t>
            </a:r>
            <a:r>
              <a:rPr dirty="0"/>
              <a:t>Real</a:t>
            </a:r>
            <a:r>
              <a:rPr lang="en-US" dirty="0"/>
              <a:t>"</a:t>
            </a:r>
            <a:r>
              <a:rPr dirty="0"/>
              <a:t> connections may be slow/flaky/disrupted;</a:t>
            </a:r>
          </a:p>
          <a:p>
            <a:pPr marL="777240" lvl="1" indent="-388620" defTabSz="1554480">
              <a:lnSpc>
                <a:spcPct val="81000"/>
              </a:lnSpc>
              <a:spcBef>
                <a:spcPts val="800"/>
              </a:spcBef>
              <a:defRPr sz="4080"/>
            </a:pPr>
            <a:r>
              <a:rPr dirty="0"/>
              <a:t>Resources may have changed since test was written.</a:t>
            </a:r>
          </a:p>
          <a:p>
            <a:pPr marL="388620" indent="-388620" defTabSz="1554480">
              <a:lnSpc>
                <a:spcPct val="81000"/>
              </a:lnSpc>
              <a:spcBef>
                <a:spcPts val="1700"/>
              </a:spcBef>
              <a:defRPr sz="4760"/>
            </a:pPr>
            <a:r>
              <a:rPr dirty="0"/>
              <a:t>Environment</a:t>
            </a:r>
          </a:p>
          <a:p>
            <a:pPr marL="777240" lvl="1" indent="-388620" defTabSz="1554480">
              <a:lnSpc>
                <a:spcPct val="81000"/>
              </a:lnSpc>
              <a:spcBef>
                <a:spcPts val="800"/>
              </a:spcBef>
              <a:defRPr sz="4080"/>
            </a:pPr>
            <a:r>
              <a:rPr dirty="0"/>
              <a:t>Interactions with OS, locale or other software.</a:t>
            </a:r>
          </a:p>
          <a:p>
            <a:pPr marL="388620" indent="-388620" defTabSz="1554480">
              <a:lnSpc>
                <a:spcPct val="81000"/>
              </a:lnSpc>
              <a:spcBef>
                <a:spcPts val="1700"/>
              </a:spcBef>
              <a:defRPr sz="4760"/>
            </a:pPr>
            <a:r>
              <a:rPr dirty="0"/>
              <a:t>Human actors</a:t>
            </a:r>
          </a:p>
          <a:p>
            <a:pPr marL="777240" lvl="1" indent="-388620" defTabSz="1554480">
              <a:lnSpc>
                <a:spcPct val="81000"/>
              </a:lnSpc>
              <a:spcBef>
                <a:spcPts val="800"/>
              </a:spcBef>
              <a:defRPr sz="4080"/>
            </a:pPr>
            <a:r>
              <a:rPr dirty="0"/>
              <a:t>Ultimately unpredictable.</a:t>
            </a:r>
          </a:p>
          <a:p>
            <a:pPr marL="388620" indent="-388620" defTabSz="1554480">
              <a:lnSpc>
                <a:spcPct val="81000"/>
              </a:lnSpc>
              <a:spcBef>
                <a:spcPts val="1700"/>
              </a:spcBef>
              <a:defRPr sz="4760"/>
            </a:pPr>
            <a:r>
              <a:rPr dirty="0"/>
              <a:t>Specification</a:t>
            </a:r>
            <a:r>
              <a:rPr lang="en-US" dirty="0"/>
              <a:t>s</a:t>
            </a:r>
            <a:r>
              <a:rPr dirty="0"/>
              <a:t> </a:t>
            </a:r>
            <a:r>
              <a:rPr lang="en-US" dirty="0"/>
              <a:t>are incomplete, and may change</a:t>
            </a:r>
            <a:endParaRPr dirty="0"/>
          </a:p>
          <a:p>
            <a:pPr marL="777240" lvl="1" indent="-388620" defTabSz="1554480">
              <a:lnSpc>
                <a:spcPct val="81000"/>
              </a:lnSpc>
              <a:spcBef>
                <a:spcPts val="800"/>
              </a:spcBef>
              <a:defRPr sz="4080"/>
            </a:pPr>
            <a:r>
              <a:rPr dirty="0"/>
              <a:t>Large systems -&gt; many behaviors/interactions to consider</a:t>
            </a:r>
            <a:endParaRPr lang="en-US" dirty="0"/>
          </a:p>
          <a:p>
            <a:pPr marL="777240" lvl="1" indent="-388620" defTabSz="1554480">
              <a:lnSpc>
                <a:spcPct val="81000"/>
              </a:lnSpc>
              <a:spcBef>
                <a:spcPts val="800"/>
              </a:spcBef>
              <a:defRPr sz="4080"/>
            </a:pPr>
            <a:r>
              <a:rPr lang="en-US" dirty="0"/>
              <a:t>Specifications may evolve over time</a:t>
            </a:r>
          </a:p>
        </p:txBody>
      </p:sp>
      <p:sp>
        <p:nvSpPr>
          <p:cNvPr id="248" name="Rectangle 1"/>
          <p:cNvSpPr txBox="1">
            <a:spLocks noGrp="1"/>
          </p:cNvSpPr>
          <p:nvPr>
            <p:ph type="title"/>
          </p:nvPr>
        </p:nvSpPr>
        <p:spPr>
          <a:xfrm>
            <a:off x="1676400" y="36510"/>
            <a:ext cx="21031200" cy="2651126"/>
          </a:xfrm>
          <a:prstGeom prst="rect">
            <a:avLst/>
          </a:prstGeom>
        </p:spPr>
        <p:txBody>
          <a:bodyPr/>
          <a:lstStyle/>
          <a:p>
            <a:r>
              <a:t>Large Systems are Hard to Test</a:t>
            </a:r>
          </a:p>
        </p:txBody>
      </p:sp>
      <p:sp>
        <p:nvSpPr>
          <p:cNvPr id="249" name="Text Box 3"/>
          <p:cNvSpPr txBox="1">
            <a:spLocks noGrp="1"/>
          </p:cNvSpPr>
          <p:nvPr>
            <p:ph type="sldNum" sz="quarter" idx="2"/>
          </p:nvPr>
        </p:nvSpPr>
        <p:spPr>
          <a:xfrm>
            <a:off x="20466273" y="12972058"/>
            <a:ext cx="271440" cy="38452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8" tIns="71438" rIns="71438" bIns="71438" anchor="b"/>
          <a:lstStyle>
            <a:lvl1pPr>
              <a:defRPr sz="1800">
                <a:solidFill>
                  <a:srgbClr val="000000"/>
                </a:solidFill>
                <a:latin typeface="Calibri Light"/>
                <a:ea typeface="Calibri Light"/>
                <a:cs typeface="Calibri Light"/>
                <a:sym typeface="Calibri Light"/>
              </a:defRPr>
            </a:lvl1pPr>
          </a:lstStyle>
          <a:p>
            <a:fld id="{86CB4B4D-7CA3-9044-876B-883B54F8677D}" type="slidenum">
              <a:rPr/>
              <a:t>3</a:t>
            </a:fld>
            <a:endParaRPr/>
          </a:p>
        </p:txBody>
      </p:sp>
      <p:pic>
        <p:nvPicPr>
          <p:cNvPr id="250" name="Picture 2" descr="Picture 2"/>
          <p:cNvPicPr>
            <a:picLocks noChangeAspect="1"/>
          </p:cNvPicPr>
          <p:nvPr/>
        </p:nvPicPr>
        <p:blipFill>
          <a:blip r:embed="rId3"/>
          <a:stretch>
            <a:fillRect/>
          </a:stretch>
        </p:blipFill>
        <p:spPr>
          <a:xfrm>
            <a:off x="14943436" y="8377881"/>
            <a:ext cx="8737053" cy="4315097"/>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When to use Test Doubles?"/>
          <p:cNvSpPr txBox="1">
            <a:spLocks noGrp="1"/>
          </p:cNvSpPr>
          <p:nvPr>
            <p:ph type="title"/>
          </p:nvPr>
        </p:nvSpPr>
        <p:spPr>
          <a:prstGeom prst="rect">
            <a:avLst/>
          </a:prstGeom>
        </p:spPr>
        <p:txBody>
          <a:bodyPr/>
          <a:lstStyle/>
          <a:p>
            <a:r>
              <a:rPr lang="en-US" dirty="0"/>
              <a:t>Test doubles can help.</a:t>
            </a:r>
            <a:endParaRPr dirty="0"/>
          </a:p>
        </p:txBody>
      </p:sp>
      <p:sp>
        <p:nvSpPr>
          <p:cNvPr id="328" name="To create “small” tests that are faster and less flaky…"/>
          <p:cNvSpPr txBox="1">
            <a:spLocks noGrp="1"/>
          </p:cNvSpPr>
          <p:nvPr>
            <p:ph type="body" idx="1"/>
          </p:nvPr>
        </p:nvSpPr>
        <p:spPr>
          <a:prstGeom prst="rect">
            <a:avLst/>
          </a:prstGeom>
        </p:spPr>
        <p:txBody>
          <a:bodyPr/>
          <a:lstStyle/>
          <a:p>
            <a:pPr marL="425195" indent="-425195" defTabSz="1700783">
              <a:spcBef>
                <a:spcPts val="1800"/>
              </a:spcBef>
              <a:defRPr sz="5208"/>
            </a:pPr>
            <a:r>
              <a:rPr dirty="0"/>
              <a:t>To create </a:t>
            </a:r>
            <a:r>
              <a:rPr lang="en-US" dirty="0"/>
              <a:t>"</a:t>
            </a:r>
            <a:r>
              <a:rPr dirty="0"/>
              <a:t>small</a:t>
            </a:r>
            <a:r>
              <a:rPr lang="en-US" dirty="0"/>
              <a:t>"</a:t>
            </a:r>
            <a:r>
              <a:rPr dirty="0"/>
              <a:t> tests that are faster and less flaky</a:t>
            </a:r>
          </a:p>
          <a:p>
            <a:pPr marL="850391" lvl="1" indent="-425195" defTabSz="1700783">
              <a:spcBef>
                <a:spcPts val="1800"/>
              </a:spcBef>
              <a:defRPr sz="5208"/>
            </a:pPr>
            <a:r>
              <a:rPr dirty="0"/>
              <a:t>Example: Testing a unit that processes result of an external API call; only interested in testing what happens </a:t>
            </a:r>
            <a:r>
              <a:rPr i="1" dirty="0"/>
              <a:t>after</a:t>
            </a:r>
            <a:r>
              <a:rPr dirty="0"/>
              <a:t> the external call returns</a:t>
            </a:r>
          </a:p>
          <a:p>
            <a:pPr marL="425195" indent="-425195" defTabSz="1700783">
              <a:spcBef>
                <a:spcPts val="1800"/>
              </a:spcBef>
              <a:defRPr sz="5208"/>
            </a:pPr>
            <a:r>
              <a:rPr dirty="0"/>
              <a:t>When the real thing is unavailable</a:t>
            </a:r>
          </a:p>
          <a:p>
            <a:pPr marL="850391" lvl="1" indent="-425195" defTabSz="1700783">
              <a:spcBef>
                <a:spcPts val="1800"/>
              </a:spcBef>
              <a:defRPr sz="5208"/>
            </a:pPr>
            <a:r>
              <a:rPr dirty="0"/>
              <a:t>Example: Integrating with external vendors</a:t>
            </a:r>
          </a:p>
          <a:p>
            <a:pPr marL="425195" indent="-425195" defTabSz="1700783">
              <a:spcBef>
                <a:spcPts val="1800"/>
              </a:spcBef>
              <a:defRPr sz="5208"/>
            </a:pPr>
            <a:r>
              <a:rPr dirty="0"/>
              <a:t>When testing for unusual or exceptional cases that are hard to make happen in practice</a:t>
            </a:r>
          </a:p>
          <a:p>
            <a:pPr marL="850391" lvl="1" indent="-425195" defTabSz="1700783">
              <a:spcBef>
                <a:spcPts val="1800"/>
              </a:spcBef>
              <a:defRPr sz="5208"/>
            </a:pPr>
            <a:r>
              <a:rPr dirty="0"/>
              <a:t>Example: when external service fails in the middle of a transaction</a:t>
            </a:r>
          </a:p>
        </p:txBody>
      </p:sp>
      <p:sp>
        <p:nvSpPr>
          <p:cNvPr id="32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Title 1"/>
          <p:cNvSpPr txBox="1">
            <a:spLocks noGrp="1"/>
          </p:cNvSpPr>
          <p:nvPr>
            <p:ph type="title"/>
          </p:nvPr>
        </p:nvSpPr>
        <p:spPr>
          <a:xfrm>
            <a:off x="1676400" y="36510"/>
            <a:ext cx="21031200" cy="2651126"/>
          </a:xfrm>
          <a:prstGeom prst="rect">
            <a:avLst/>
          </a:prstGeom>
        </p:spPr>
        <p:txBody>
          <a:bodyPr/>
          <a:lstStyle/>
          <a:p>
            <a:r>
              <a:rPr lang="en-US" dirty="0"/>
              <a:t>Mocks and fakes can sometimes help.</a:t>
            </a:r>
            <a:endParaRPr dirty="0"/>
          </a:p>
        </p:txBody>
      </p:sp>
      <p:sp>
        <p:nvSpPr>
          <p:cNvPr id="395" name="Content Placeholder 2"/>
          <p:cNvSpPr txBox="1">
            <a:spLocks noGrp="1"/>
          </p:cNvSpPr>
          <p:nvPr>
            <p:ph type="body" idx="1"/>
          </p:nvPr>
        </p:nvSpPr>
        <p:spPr>
          <a:xfrm>
            <a:off x="1676398" y="3000319"/>
            <a:ext cx="16771447" cy="9712381"/>
          </a:xfrm>
          <a:prstGeom prst="rect">
            <a:avLst/>
          </a:prstGeom>
        </p:spPr>
        <p:txBody>
          <a:bodyPr/>
          <a:lstStyle/>
          <a:p>
            <a:pPr>
              <a:lnSpc>
                <a:spcPct val="81000"/>
              </a:lnSpc>
            </a:pPr>
            <a:r>
              <a:t>Sometimes called a </a:t>
            </a:r>
            <a:r>
              <a:rPr i="1"/>
              <a:t>fake</a:t>
            </a:r>
            <a:r>
              <a:t>, these mocks have an implementation of the object being replaced</a:t>
            </a:r>
          </a:p>
          <a:p>
            <a:pPr marL="914400" lvl="1" indent="-457200">
              <a:lnSpc>
                <a:spcPct val="81000"/>
              </a:lnSpc>
              <a:spcBef>
                <a:spcPts val="1000"/>
              </a:spcBef>
              <a:defRPr sz="4800"/>
            </a:pPr>
            <a:r>
              <a:t>A </a:t>
            </a:r>
            <a:r>
              <a:rPr i="1"/>
              <a:t>low-fidelity </a:t>
            </a:r>
            <a:r>
              <a:t>fake implements things partially</a:t>
            </a:r>
          </a:p>
          <a:p>
            <a:pPr marL="1371600" lvl="2" indent="-457200">
              <a:lnSpc>
                <a:spcPct val="81000"/>
              </a:lnSpc>
              <a:spcBef>
                <a:spcPts val="1000"/>
              </a:spcBef>
              <a:defRPr sz="4000"/>
            </a:pPr>
            <a:r>
              <a:t>Enough to work for the test.</a:t>
            </a:r>
          </a:p>
          <a:p>
            <a:pPr marL="914400" lvl="1" indent="-457200">
              <a:lnSpc>
                <a:spcPct val="81000"/>
              </a:lnSpc>
              <a:spcBef>
                <a:spcPts val="1000"/>
              </a:spcBef>
              <a:defRPr sz="4800"/>
            </a:pPr>
            <a:r>
              <a:t>A </a:t>
            </a:r>
            <a:r>
              <a:rPr i="1"/>
              <a:t>high-fidelity</a:t>
            </a:r>
            <a:r>
              <a:t> fake implements most aspects:</a:t>
            </a:r>
          </a:p>
          <a:p>
            <a:pPr marL="1371600" lvl="2" indent="-457200">
              <a:lnSpc>
                <a:spcPct val="81000"/>
              </a:lnSpc>
              <a:spcBef>
                <a:spcPts val="1000"/>
              </a:spcBef>
              <a:defRPr sz="4000"/>
            </a:pPr>
            <a:r>
              <a:t>Usually all functional aspects;</a:t>
            </a:r>
          </a:p>
          <a:p>
            <a:pPr marL="1371600" lvl="2" indent="-457200">
              <a:lnSpc>
                <a:spcPct val="81000"/>
              </a:lnSpc>
              <a:spcBef>
                <a:spcPts val="1000"/>
              </a:spcBef>
              <a:defRPr sz="4000"/>
            </a:pPr>
            <a:r>
              <a:t>Usually not as efficiently or as scalable.</a:t>
            </a:r>
          </a:p>
          <a:p>
            <a:pPr>
              <a:lnSpc>
                <a:spcPct val="81000"/>
              </a:lnSpc>
            </a:pPr>
            <a:r>
              <a:t>The purpose of this mock is to avoid processes/network/cost, but still perform some activities</a:t>
            </a:r>
          </a:p>
          <a:p>
            <a:pPr>
              <a:lnSpc>
                <a:spcPct val="81000"/>
              </a:lnSpc>
            </a:pPr>
            <a:r>
              <a:t>Create fakes in Jest with </a:t>
            </a:r>
            <a:r>
              <a:rPr i="1"/>
              <a:t>mock.mockImplementation(…)</a:t>
            </a:r>
          </a:p>
        </p:txBody>
      </p:sp>
      <p:sp>
        <p:nvSpPr>
          <p:cNvPr id="39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grpSp>
        <p:nvGrpSpPr>
          <p:cNvPr id="399" name="Rectangle 4"/>
          <p:cNvGrpSpPr/>
          <p:nvPr/>
        </p:nvGrpSpPr>
        <p:grpSpPr>
          <a:xfrm>
            <a:off x="18447846" y="6147186"/>
            <a:ext cx="4591263" cy="2651127"/>
            <a:chOff x="0" y="0"/>
            <a:chExt cx="4591262" cy="2651125"/>
          </a:xfrm>
        </p:grpSpPr>
        <p:sp>
          <p:nvSpPr>
            <p:cNvPr id="397" name="Rectangle"/>
            <p:cNvSpPr/>
            <p:nvPr/>
          </p:nvSpPr>
          <p:spPr>
            <a:xfrm>
              <a:off x="-1" y="0"/>
              <a:ext cx="4591264" cy="265112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98" name="Fake has…"/>
            <p:cNvSpPr txBox="1"/>
            <p:nvPr/>
          </p:nvSpPr>
          <p:spPr>
            <a:xfrm>
              <a:off x="104139" y="12700"/>
              <a:ext cx="4382984" cy="2468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dirty="0"/>
                <a:t>Fake has </a:t>
              </a:r>
              <a:endParaRPr dirty="0">
                <a:solidFill>
                  <a:srgbClr val="FFFFFF"/>
                </a:solidFill>
              </a:endParaRPr>
            </a:p>
            <a:p>
              <a:pPr algn="ctr">
                <a:defRPr sz="4800">
                  <a:latin typeface="Ink Free"/>
                  <a:ea typeface="Ink Free"/>
                  <a:cs typeface="Ink Free"/>
                  <a:sym typeface="Ink Free"/>
                </a:defRPr>
              </a:pPr>
              <a:r>
                <a:rPr lang="en-US" dirty="0"/>
                <a:t>"</a:t>
              </a:r>
              <a:r>
                <a:rPr dirty="0"/>
                <a:t>semi-real implementation</a:t>
              </a:r>
              <a:r>
                <a:rPr lang="en-US" dirty="0"/>
                <a:t>"</a:t>
              </a:r>
              <a:endParaRPr dirty="0"/>
            </a:p>
          </p:txBody>
        </p:sp>
      </p:grpSp>
    </p:spTree>
    <p:extLst>
      <p:ext uri="{BB962C8B-B14F-4D97-AF65-F5344CB8AC3E}">
        <p14:creationId xmlns:p14="http://schemas.microsoft.com/office/powerpoint/2010/main" val="1598029701"/>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399"/>
                                        </p:tgtEl>
                                        <p:attrNameLst>
                                          <p:attrName>style.visibility</p:attrName>
                                        </p:attrNameLst>
                                      </p:cBhvr>
                                      <p:to>
                                        <p:strVal val="visible"/>
                                      </p:to>
                                    </p:set>
                                    <p:anim calcmode="lin" valueType="num">
                                      <p:cBhvr>
                                        <p:cTn id="7" dur="500" fill="hold"/>
                                        <p:tgtEl>
                                          <p:spTgt spid="399"/>
                                        </p:tgtEl>
                                        <p:attrNameLst>
                                          <p:attrName>ppt_x</p:attrName>
                                        </p:attrNameLst>
                                      </p:cBhvr>
                                      <p:tavLst>
                                        <p:tav tm="0">
                                          <p:val>
                                            <p:strVal val="#ppt_x"/>
                                          </p:val>
                                        </p:tav>
                                        <p:tav tm="100000">
                                          <p:val>
                                            <p:strVal val="#ppt_x"/>
                                          </p:val>
                                        </p:tav>
                                      </p:tavLst>
                                    </p:anim>
                                    <p:anim calcmode="lin" valueType="num">
                                      <p:cBhvr>
                                        <p:cTn id="8" dur="500" fill="hold"/>
                                        <p:tgtEl>
                                          <p:spTgt spid="3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2400655"/>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We already saw this in the preceding lesson</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stCxn id="4" idx="1"/>
          </p:cNvCxnSpPr>
          <p:nvPr/>
        </p:nvCxnSpPr>
        <p:spPr>
          <a:xfrm flipH="1">
            <a:off x="13984941" y="8314220"/>
            <a:ext cx="2981387" cy="560839"/>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6901101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grpSp>
        <p:nvGrpSpPr>
          <p:cNvPr id="2" name="Group 1">
            <a:extLst>
              <a:ext uri="{FF2B5EF4-FFF2-40B4-BE49-F238E27FC236}">
                <a16:creationId xmlns:a16="http://schemas.microsoft.com/office/drawing/2014/main" id="{3DCC1FC6-956B-DF33-6A3E-B42517693B7A}"/>
              </a:ext>
            </a:extLst>
          </p:cNvPr>
          <p:cNvGrpSpPr/>
          <p:nvPr/>
        </p:nvGrpSpPr>
        <p:grpSpPr>
          <a:xfrm>
            <a:off x="15196431" y="4256439"/>
            <a:ext cx="8873803" cy="6581890"/>
            <a:chOff x="8562553" y="5385991"/>
            <a:chExt cx="7258894" cy="4580492"/>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9" name="1 class of one program running on a web serve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52" name="Group"/>
            <p:cNvGrpSpPr/>
            <p:nvPr/>
          </p:nvGrpSpPr>
          <p:grpSpPr>
            <a:xfrm>
              <a:off x="8829188" y="6906017"/>
              <a:ext cx="3010509" cy="2617166"/>
              <a:chOff x="135141" y="-403674"/>
              <a:chExt cx="3010508" cy="2617165"/>
            </a:xfrm>
          </p:grpSpPr>
          <p:sp>
            <p:nvSpPr>
              <p:cNvPr id="150" name="1 process running on a web serve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1" name="Image" descr="Image"/>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55" name="Group"/>
            <p:cNvGrpSpPr/>
            <p:nvPr/>
          </p:nvGrpSpPr>
          <p:grpSpPr>
            <a:xfrm>
              <a:off x="13665882" y="7138801"/>
              <a:ext cx="898133" cy="1074874"/>
              <a:chOff x="-71502" y="-267461"/>
              <a:chExt cx="898131" cy="1074873"/>
            </a:xfrm>
          </p:grpSpPr>
          <p:sp>
            <p:nvSpPr>
              <p:cNvPr id="153" name="Mork"/>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grpSp>
        <p:nvGrpSpPr>
          <p:cNvPr id="12" name="Group 11">
            <a:extLst>
              <a:ext uri="{FF2B5EF4-FFF2-40B4-BE49-F238E27FC236}">
                <a16:creationId xmlns:a16="http://schemas.microsoft.com/office/drawing/2014/main" id="{808C43DE-E6D6-58EB-A7A2-CE321E340831}"/>
              </a:ext>
            </a:extLst>
          </p:cNvPr>
          <p:cNvGrpSpPr/>
          <p:nvPr/>
        </p:nvGrpSpPr>
        <p:grpSpPr>
          <a:xfrm>
            <a:off x="8984481" y="4450298"/>
            <a:ext cx="13723119" cy="6589058"/>
            <a:chOff x="7342684" y="3616102"/>
            <a:chExt cx="13723119" cy="6589058"/>
          </a:xfrm>
        </p:grpSpPr>
        <p:grpSp>
          <p:nvGrpSpPr>
            <p:cNvPr id="2" name="Group 1">
              <a:extLst>
                <a:ext uri="{FF2B5EF4-FFF2-40B4-BE49-F238E27FC236}">
                  <a16:creationId xmlns:a16="http://schemas.microsoft.com/office/drawing/2014/main" id="{3DCC1FC6-956B-DF33-6A3E-B42517693B7A}"/>
                </a:ext>
              </a:extLst>
            </p:cNvPr>
            <p:cNvGrpSpPr/>
            <p:nvPr/>
          </p:nvGrpSpPr>
          <p:grpSpPr>
            <a:xfrm>
              <a:off x="12192000" y="3623270"/>
              <a:ext cx="8873803" cy="6581890"/>
              <a:chOff x="8562553" y="5385991"/>
              <a:chExt cx="7258894" cy="4580492"/>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9" name="1 class of one program running on a web serve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52" name="Group"/>
              <p:cNvGrpSpPr/>
              <p:nvPr/>
            </p:nvGrpSpPr>
            <p:grpSpPr>
              <a:xfrm>
                <a:off x="8829188" y="6906017"/>
                <a:ext cx="3010509" cy="2617166"/>
                <a:chOff x="135141" y="-403674"/>
                <a:chExt cx="3010508" cy="2617165"/>
              </a:xfrm>
            </p:grpSpPr>
            <p:sp>
              <p:nvSpPr>
                <p:cNvPr id="150" name="1 process running on a web serve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1" name="Image" descr="Image"/>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55" name="Group"/>
              <p:cNvGrpSpPr/>
              <p:nvPr/>
            </p:nvGrpSpPr>
            <p:grpSpPr>
              <a:xfrm>
                <a:off x="13665882" y="7138801"/>
                <a:ext cx="898133" cy="1074874"/>
                <a:chOff x="-71502" y="-267461"/>
                <a:chExt cx="898131" cy="1074873"/>
              </a:xfrm>
            </p:grpSpPr>
            <p:sp>
              <p:nvSpPr>
                <p:cNvPr id="153" name="Mork"/>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4" name="Rectangle">
              <a:extLst>
                <a:ext uri="{FF2B5EF4-FFF2-40B4-BE49-F238E27FC236}">
                  <a16:creationId xmlns:a16="http://schemas.microsoft.com/office/drawing/2014/main" id="{DF6AF944-C11C-6863-ED4F-A1806C98921E}"/>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5" name="Group">
              <a:extLst>
                <a:ext uri="{FF2B5EF4-FFF2-40B4-BE49-F238E27FC236}">
                  <a16:creationId xmlns:a16="http://schemas.microsoft.com/office/drawing/2014/main" id="{146B08EF-E37E-DF25-B233-769145CF436F}"/>
                </a:ext>
              </a:extLst>
            </p:cNvPr>
            <p:cNvGrpSpPr/>
            <p:nvPr/>
          </p:nvGrpSpPr>
          <p:grpSpPr>
            <a:xfrm>
              <a:off x="7819978" y="6074371"/>
              <a:ext cx="3894728" cy="2389246"/>
              <a:chOff x="0" y="0"/>
              <a:chExt cx="3894726" cy="1400779"/>
            </a:xfrm>
          </p:grpSpPr>
          <p:sp>
            <p:nvSpPr>
              <p:cNvPr id="6" name="1 web server in a cluster of 100,000">
                <a:extLst>
                  <a:ext uri="{FF2B5EF4-FFF2-40B4-BE49-F238E27FC236}">
                    <a16:creationId xmlns:a16="http://schemas.microsoft.com/office/drawing/2014/main" id="{EED50A1D-82C1-B346-8881-1F6D65E83CA9}"/>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7" name="Image" descr="Image">
                <a:extLst>
                  <a:ext uri="{FF2B5EF4-FFF2-40B4-BE49-F238E27FC236}">
                    <a16:creationId xmlns:a16="http://schemas.microsoft.com/office/drawing/2014/main" id="{707F3AFE-EAD5-D9E4-9AB5-BE3CE1B46F40}"/>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sp>
        <p:nvSpPr>
          <p:cNvPr id="18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4"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87" name="Group"/>
          <p:cNvGrpSpPr/>
          <p:nvPr/>
        </p:nvGrpSpPr>
        <p:grpSpPr>
          <a:xfrm>
            <a:off x="13269994" y="7309691"/>
            <a:ext cx="3010508" cy="1683282"/>
            <a:chOff x="0" y="0"/>
            <a:chExt cx="3010507" cy="1683281"/>
          </a:xfrm>
        </p:grpSpPr>
        <p:sp>
          <p:nvSpPr>
            <p:cNvPr id="185"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86"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90" name="Group"/>
          <p:cNvGrpSpPr/>
          <p:nvPr/>
        </p:nvGrpSpPr>
        <p:grpSpPr>
          <a:xfrm>
            <a:off x="18313331" y="7406262"/>
            <a:ext cx="826630" cy="1074873"/>
            <a:chOff x="0" y="0"/>
            <a:chExt cx="826628" cy="1074872"/>
          </a:xfrm>
        </p:grpSpPr>
        <p:sp>
          <p:nvSpPr>
            <p:cNvPr id="188"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89"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91" name="Unit"/>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92" name="Integration"/>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95" name="Group"/>
          <p:cNvGrpSpPr/>
          <p:nvPr/>
        </p:nvGrpSpPr>
        <p:grpSpPr>
          <a:xfrm>
            <a:off x="8794953" y="8029721"/>
            <a:ext cx="3894726" cy="945158"/>
            <a:chOff x="0" y="0"/>
            <a:chExt cx="3894725" cy="945156"/>
          </a:xfrm>
        </p:grpSpPr>
        <p:sp>
          <p:nvSpPr>
            <p:cNvPr id="193"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94"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98" name="Group"/>
          <p:cNvGrpSpPr/>
          <p:nvPr/>
        </p:nvGrpSpPr>
        <p:grpSpPr>
          <a:xfrm>
            <a:off x="4205125" y="5682464"/>
            <a:ext cx="4561742" cy="3471243"/>
            <a:chOff x="0" y="0"/>
            <a:chExt cx="4561740" cy="3471242"/>
          </a:xfrm>
        </p:grpSpPr>
        <p:sp>
          <p:nvSpPr>
            <p:cNvPr id="196"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197"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20745</TotalTime>
  <Words>2220</Words>
  <Application>Microsoft Office PowerPoint</Application>
  <PresentationFormat>Custom</PresentationFormat>
  <Paragraphs>193</Paragraphs>
  <Slides>16</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Arial</vt:lpstr>
      <vt:lpstr>Calibri</vt:lpstr>
      <vt:lpstr>Calibri Light</vt:lpstr>
      <vt:lpstr>Chalkboard SE Regular</vt:lpstr>
      <vt:lpstr>Courier</vt:lpstr>
      <vt:lpstr>Helvetica Light</vt:lpstr>
      <vt:lpstr>Helvetica Neue</vt:lpstr>
      <vt:lpstr>Helvetica Neue Medium</vt:lpstr>
      <vt:lpstr>Ink Free</vt:lpstr>
      <vt:lpstr>Verdana</vt:lpstr>
      <vt:lpstr>Office Theme</vt:lpstr>
      <vt:lpstr>CS 4530: Fundamentals of Software Engineering  Module 12.2: Beyond Unit Testing</vt:lpstr>
      <vt:lpstr>Learning Objectives for this Lesson</vt:lpstr>
      <vt:lpstr>Large Systems are Hard to Test</vt:lpstr>
      <vt:lpstr>Test doubles can help.</vt:lpstr>
      <vt:lpstr>Mocks and fakes can sometimes help.</vt:lpstr>
      <vt:lpstr>Test Doubles Have Weaknesses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Deployed systems create even more testing challenges</vt:lpstr>
      <vt:lpstr>Snapshot Tests Can Detect GUI Changes</vt:lpstr>
      <vt:lpstr>Capture/replay can detect breaking changes in API endpoints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Mitchell Wand</cp:lastModifiedBy>
  <cp:revision>9</cp:revision>
  <dcterms:modified xsi:type="dcterms:W3CDTF">2023-09-24T14:36:14Z</dcterms:modified>
</cp:coreProperties>
</file>